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660"/>
  </p:normalViewPr>
  <p:slideViewPr>
    <p:cSldViewPr snapToGrid="0">
      <p:cViewPr varScale="1">
        <p:scale>
          <a:sx n="89" d="100"/>
          <a:sy n="89" d="100"/>
        </p:scale>
        <p:origin x="60" y="3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E9764C5-317C-47FC-A70E-7EFC0F101C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8447139A-5EAA-4E0A-A1DD-9116343876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D21D0E8-2A00-486B-A093-85255F7938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05494-83EF-48BE-ADBA-1380907DD454}" type="datetimeFigureOut">
              <a:rPr lang="ru-RU" smtClean="0"/>
              <a:t>23.04.2023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8630455-737F-4ACE-BF64-3770FAB5E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1548EDA-C6A2-4266-B0D3-85675B068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575F1-4DA7-4868-923B-9F7EF861009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163506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A45BC0-98DC-4216-A989-0BE2960AA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CD4330EC-7846-4C02-906C-E62984CF8F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F536150-A9BF-4419-8239-0499C11E6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05494-83EF-48BE-ADBA-1380907DD454}" type="datetimeFigureOut">
              <a:rPr lang="ru-RU" smtClean="0"/>
              <a:t>23.04.2023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A384487-FABD-4352-A966-8FB10EB76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0C2E17-6CC3-4C70-8AC4-FE1F537901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575F1-4DA7-4868-923B-9F7EF861009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247441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446A4B90-5696-4B3E-9A72-ECF41F8D89B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87EA6431-D9D8-42BD-A847-67BDE3D960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47395CF-FD59-4268-A4EE-65B6CF65DE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05494-83EF-48BE-ADBA-1380907DD454}" type="datetimeFigureOut">
              <a:rPr lang="ru-RU" smtClean="0"/>
              <a:t>23.04.2023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3C37B27-1445-4962-9788-7D93435236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DCD516B-0EA5-4989-AA3B-2C898B10C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575F1-4DA7-4868-923B-9F7EF861009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172554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6C55751-FBAA-4FD8-97A2-9BEA7D962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0747E6F-2D22-4DE9-8429-C067A9CFFC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742C83F-5674-4754-8A74-EB1A6ECF0F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05494-83EF-48BE-ADBA-1380907DD454}" type="datetimeFigureOut">
              <a:rPr lang="ru-RU" smtClean="0"/>
              <a:t>23.04.2023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B3C614F-92C1-4CCB-8448-815B4722FD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8F4AD7B-22DF-43F1-B47B-34C5797B2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575F1-4DA7-4868-923B-9F7EF861009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753773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FF3F5AD-DB61-40E3-9B9A-5151DF7E5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B8E55EE-7719-498A-9BD5-5180BCDA97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ADA16B1-8F6A-458D-AD70-582FB92F30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05494-83EF-48BE-ADBA-1380907DD454}" type="datetimeFigureOut">
              <a:rPr lang="ru-RU" smtClean="0"/>
              <a:t>23.04.2023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C503680-532C-43BC-BDC2-BB9DB40B47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7768601-FF10-4B97-8E7A-9B71A1ADA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575F1-4DA7-4868-923B-9F7EF861009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80755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B134F11-EFCD-4B47-AD0B-6EA6ED6C5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9C4F4A8-2AF3-496F-A538-E07DB7C498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8EEBC27E-9494-448B-8AA2-45ABA27E68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929E690-9651-43BF-BC87-8FE88EE8A3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05494-83EF-48BE-ADBA-1380907DD454}" type="datetimeFigureOut">
              <a:rPr lang="ru-RU" smtClean="0"/>
              <a:t>23.04.2023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9E2885F-67FA-4DC2-BDA8-E2D194EE37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21C52C6-34B2-4303-95BC-3401F85592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575F1-4DA7-4868-923B-9F7EF861009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853521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23D129D-4A1D-4B74-85D9-0DFEAD959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E583D6F-3B27-490F-BFC7-09F36E025F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80FECB91-3906-477F-90DD-875190DEA9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ED942500-FC9C-438A-A5B9-8A72E0033F2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6C0D90B5-6327-4AE4-B814-D9EF9F873D1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FB6BBB9D-7390-47DF-9417-39C1838F1F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05494-83EF-48BE-ADBA-1380907DD454}" type="datetimeFigureOut">
              <a:rPr lang="ru-RU" smtClean="0"/>
              <a:t>23.04.2023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0B0FE53A-63A3-4BC4-B1E2-B4F3EEA6CC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C10C9AE9-771C-4558-8C7C-E1B79F13AA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575F1-4DA7-4868-923B-9F7EF861009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927298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CC3082B-5CFF-403E-9D9F-F3E2337F8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8DCE059B-71A6-4811-A399-C76879E78F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05494-83EF-48BE-ADBA-1380907DD454}" type="datetimeFigureOut">
              <a:rPr lang="ru-RU" smtClean="0"/>
              <a:t>23.04.2023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3AF987A5-8E8D-40EA-A626-78263211C6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D96A4FEF-F684-47CD-A87A-E7E8F04B5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575F1-4DA7-4868-923B-9F7EF861009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054498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31B4EB3C-2386-45C1-BFE1-B7E377DBBE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05494-83EF-48BE-ADBA-1380907DD454}" type="datetimeFigureOut">
              <a:rPr lang="ru-RU" smtClean="0"/>
              <a:t>23.04.2023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2A2486B9-D17F-4F90-8D47-36B8FD9DCA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D8EE069-845D-47DC-8C3E-0E1E0C6101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575F1-4DA7-4868-923B-9F7EF861009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930102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F48BB6-EC22-4431-9DCE-118F798B87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9BB66BA-628F-40EE-8767-83D49373B8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687D9E9-CDDA-4790-B790-73F6200CDD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BFAC005-94F8-4379-AC1E-6944EEE008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05494-83EF-48BE-ADBA-1380907DD454}" type="datetimeFigureOut">
              <a:rPr lang="ru-RU" smtClean="0"/>
              <a:t>23.04.2023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05E48B0-ED9F-493F-9CE3-EBD485BA09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468E1B5-F68A-4061-A4AE-EFFC1173B5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575F1-4DA7-4868-923B-9F7EF861009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103620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DEDBE0-7B51-4418-9EE8-2559A3D14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52B5A926-B62D-4230-94E2-B307394F646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27A58B0-78C3-4826-800F-9C35B96C2D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66692290-6F52-44D3-AFCF-7090C4C935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05494-83EF-48BE-ADBA-1380907DD454}" type="datetimeFigureOut">
              <a:rPr lang="ru-RU" smtClean="0"/>
              <a:t>23.04.2023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DBCB63A-C832-4957-8117-FB3390636E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42F69F6-2DEC-4B39-AEE6-B6FFCC407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575F1-4DA7-4868-923B-9F7EF861009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982084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9EB9E2D-712D-4345-9FA3-2B1E56F3A8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B7FAD35-9CDE-409D-A82A-6EF1E83BDA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51C3AED-B065-4948-9C11-1DADA0E583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A05494-83EF-48BE-ADBA-1380907DD454}" type="datetimeFigureOut">
              <a:rPr lang="ru-RU" smtClean="0"/>
              <a:t>23.04.2023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77B6068-7781-4011-A895-1F5BFC4BCD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257A4EA-93B7-4F49-9A0F-A687DEED0E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0575F1-4DA7-4868-923B-9F7EF861009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325538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hyperlink" Target="https://olimpiada.ru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7E13AE2-05F8-4543-AF79-6B5A8DDFBB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6783"/>
                    </a14:imgEffect>
                    <a14:imgEffect>
                      <a14:saturation sat="105000"/>
                    </a14:imgEffect>
                  </a14:imgLayer>
                </a14:imgProps>
              </a:ext>
            </a:extLst>
          </a:blip>
          <a:srcRect t="10018" b="-1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E483887-83EF-40D6-A3A8-39030A104CD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  <a:effectLst>
                  <a:glow rad="647700">
                    <a:schemeClr val="accent1">
                      <a:alpha val="54000"/>
                    </a:schemeClr>
                  </a:glow>
                </a:effectLst>
              </a:rPr>
              <a:t>Olympics reminder</a:t>
            </a:r>
            <a:endParaRPr lang="ru-RU" b="1" dirty="0">
              <a:solidFill>
                <a:schemeClr val="bg1"/>
              </a:solidFill>
              <a:effectLst>
                <a:glow rad="647700">
                  <a:schemeClr val="accent1">
                    <a:alpha val="54000"/>
                  </a:schemeClr>
                </a:glow>
              </a:effectLst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5B59A8A6-0474-49CC-865E-09D9F23175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effectLst>
            <a:glow rad="800100">
              <a:schemeClr val="accent1">
                <a:alpha val="59000"/>
              </a:schemeClr>
            </a:glow>
          </a:effectLst>
        </p:spPr>
        <p:txBody>
          <a:bodyPr/>
          <a:lstStyle/>
          <a:p>
            <a:r>
              <a:rPr lang="ru-RU" dirty="0">
                <a:solidFill>
                  <a:schemeClr val="bg1"/>
                </a:solidFill>
                <a:effectLst>
                  <a:glow rad="711200">
                    <a:schemeClr val="accent1">
                      <a:alpha val="65000"/>
                    </a:schemeClr>
                  </a:glow>
                </a:effectLst>
              </a:rPr>
              <a:t>Разработчик: Лаврецкая Елизавета</a:t>
            </a:r>
          </a:p>
        </p:txBody>
      </p:sp>
    </p:spTree>
    <p:extLst>
      <p:ext uri="{BB962C8B-B14F-4D97-AF65-F5344CB8AC3E}">
        <p14:creationId xmlns:p14="http://schemas.microsoft.com/office/powerpoint/2010/main" val="41790516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E1406C2-FCA9-40AC-B6A6-9EAE8B03F71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6783"/>
                    </a14:imgEffect>
                    <a14:imgEffect>
                      <a14:saturation sat="105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rcRect t="10018" b="-1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F3FC724-533E-492E-928D-4FEF9F7ED4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sz="5400" dirty="0">
                <a:solidFill>
                  <a:schemeClr val="bg1"/>
                </a:solidFill>
                <a:effectLst>
                  <a:glow rad="711200">
                    <a:schemeClr val="accent1">
                      <a:alpha val="65000"/>
                    </a:schemeClr>
                  </a:glow>
                </a:effectLst>
                <a:latin typeface="+mn-lt"/>
                <a:ea typeface="+mn-ea"/>
                <a:cs typeface="+mn-cs"/>
              </a:rPr>
              <a:t>Идея проекта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55AA797-AE34-47CA-872F-4FB5B2A038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9430" y="2139950"/>
            <a:ext cx="5505450" cy="1146175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ru-RU" sz="3200" dirty="0">
                <a:solidFill>
                  <a:schemeClr val="bg1"/>
                </a:solidFill>
                <a:effectLst>
                  <a:glow rad="711200">
                    <a:schemeClr val="accent1">
                      <a:alpha val="65000"/>
                    </a:schemeClr>
                  </a:glow>
                </a:effectLst>
              </a:rPr>
              <a:t>Существует много олимпиад, в которых хочется участвовать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734132-5877-40DD-B7F2-304371CBC5FB}"/>
              </a:ext>
            </a:extLst>
          </p:cNvPr>
          <p:cNvSpPr txBox="1"/>
          <p:nvPr/>
        </p:nvSpPr>
        <p:spPr>
          <a:xfrm>
            <a:off x="10186988" y="37433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4CE608-C2D9-4E07-8146-EFD698B136CD}"/>
              </a:ext>
            </a:extLst>
          </p:cNvPr>
          <p:cNvSpPr txBox="1"/>
          <p:nvPr/>
        </p:nvSpPr>
        <p:spPr>
          <a:xfrm>
            <a:off x="6594158" y="3544788"/>
            <a:ext cx="523989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3200" dirty="0">
                <a:solidFill>
                  <a:schemeClr val="bg1"/>
                </a:solidFill>
                <a:effectLst>
                  <a:glow rad="711200">
                    <a:schemeClr val="accent1">
                      <a:alpha val="65000"/>
                    </a:schemeClr>
                  </a:glow>
                </a:effectLst>
              </a:rPr>
              <a:t>Даты проведения олимпиад </a:t>
            </a:r>
          </a:p>
          <a:p>
            <a:pPr algn="ctr"/>
            <a:r>
              <a:rPr lang="ru-RU" sz="3200" dirty="0">
                <a:solidFill>
                  <a:schemeClr val="bg1"/>
                </a:solidFill>
                <a:effectLst>
                  <a:glow rad="711200">
                    <a:schemeClr val="accent1">
                      <a:alpha val="65000"/>
                    </a:schemeClr>
                  </a:glow>
                </a:effectLst>
              </a:rPr>
              <a:t>разные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064693-D680-433E-9EA0-F9CA142E2952}"/>
              </a:ext>
            </a:extLst>
          </p:cNvPr>
          <p:cNvSpPr txBox="1"/>
          <p:nvPr/>
        </p:nvSpPr>
        <p:spPr>
          <a:xfrm>
            <a:off x="1188099" y="4622006"/>
            <a:ext cx="504811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3200" dirty="0">
                <a:solidFill>
                  <a:schemeClr val="bg1"/>
                </a:solidFill>
                <a:effectLst>
                  <a:glow rad="711200">
                    <a:schemeClr val="accent1">
                      <a:alpha val="65000"/>
                    </a:schemeClr>
                  </a:glow>
                </a:effectLst>
              </a:rPr>
              <a:t>Нужен </a:t>
            </a:r>
            <a:r>
              <a:rPr lang="ru-RU" sz="3200" dirty="0" err="1">
                <a:solidFill>
                  <a:schemeClr val="bg1"/>
                </a:solidFill>
                <a:effectLst>
                  <a:glow rad="711200">
                    <a:schemeClr val="accent1">
                      <a:alpha val="65000"/>
                    </a:schemeClr>
                  </a:glow>
                </a:effectLst>
              </a:rPr>
              <a:t>телеграм</a:t>
            </a:r>
            <a:r>
              <a:rPr lang="ru-RU" sz="3200" dirty="0">
                <a:solidFill>
                  <a:schemeClr val="bg1"/>
                </a:solidFill>
                <a:effectLst>
                  <a:glow rad="711200">
                    <a:schemeClr val="accent1">
                      <a:alpha val="65000"/>
                    </a:schemeClr>
                  </a:glow>
                </a:effectLst>
              </a:rPr>
              <a:t> бот, </a:t>
            </a:r>
          </a:p>
          <a:p>
            <a:pPr algn="ctr"/>
            <a:r>
              <a:rPr lang="ru-RU" sz="3200" dirty="0">
                <a:solidFill>
                  <a:schemeClr val="bg1"/>
                </a:solidFill>
                <a:effectLst>
                  <a:glow rad="711200">
                    <a:schemeClr val="accent1">
                      <a:alpha val="65000"/>
                    </a:schemeClr>
                  </a:glow>
                </a:effectLst>
              </a:rPr>
              <a:t>который напомнит о сроках</a:t>
            </a:r>
          </a:p>
        </p:txBody>
      </p:sp>
    </p:spTree>
    <p:extLst>
      <p:ext uri="{BB962C8B-B14F-4D97-AF65-F5344CB8AC3E}">
        <p14:creationId xmlns:p14="http://schemas.microsoft.com/office/powerpoint/2010/main" val="3247969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1A777D0-B6CD-4716-B494-2EF68F70BDF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6783"/>
                    </a14:imgEffect>
                    <a14:imgEffect>
                      <a14:saturation sat="105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rcRect t="10018" b="-1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D070A06-C86A-438E-BF64-F05787F43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sz="6000" b="1" dirty="0">
                <a:solidFill>
                  <a:schemeClr val="bg1"/>
                </a:solidFill>
                <a:effectLst>
                  <a:glow rad="647700">
                    <a:schemeClr val="accent1">
                      <a:alpha val="54000"/>
                    </a:schemeClr>
                  </a:glow>
                </a:effectLst>
              </a:rPr>
              <a:t>Цель и задачи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270E49-4FFE-4E62-A22B-8336161E12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sz="3200" dirty="0">
                <a:solidFill>
                  <a:schemeClr val="bg1"/>
                </a:solidFill>
                <a:effectLst>
                  <a:glow rad="711200">
                    <a:schemeClr val="accent1">
                      <a:alpha val="65000"/>
                    </a:schemeClr>
                  </a:glow>
                </a:effectLst>
              </a:rPr>
              <a:t>Цель: Создать </a:t>
            </a:r>
            <a:r>
              <a:rPr lang="ru-RU" sz="3200" dirty="0" err="1">
                <a:solidFill>
                  <a:schemeClr val="bg1"/>
                </a:solidFill>
                <a:effectLst>
                  <a:glow rad="711200">
                    <a:schemeClr val="accent1">
                      <a:alpha val="65000"/>
                    </a:schemeClr>
                  </a:glow>
                </a:effectLst>
              </a:rPr>
              <a:t>телеграм</a:t>
            </a:r>
            <a:r>
              <a:rPr lang="ru-RU" sz="3200" dirty="0">
                <a:solidFill>
                  <a:schemeClr val="bg1"/>
                </a:solidFill>
                <a:effectLst>
                  <a:glow rad="711200">
                    <a:schemeClr val="accent1">
                      <a:alpha val="65000"/>
                    </a:schemeClr>
                  </a:glow>
                </a:effectLst>
              </a:rPr>
              <a:t> бот, который будет напоминать об интересующих олимпиадах.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sz="3200" dirty="0">
                <a:solidFill>
                  <a:schemeClr val="bg1"/>
                </a:solidFill>
                <a:effectLst>
                  <a:glow rad="711200">
                    <a:schemeClr val="accent1">
                      <a:alpha val="65000"/>
                    </a:schemeClr>
                  </a:glow>
                </a:effectLst>
              </a:rPr>
              <a:t>Задачи: </a:t>
            </a:r>
          </a:p>
          <a:p>
            <a:pPr marL="514350" indent="-514350">
              <a:buAutoNum type="arabicPeriod"/>
            </a:pPr>
            <a:r>
              <a:rPr lang="ru-RU" sz="3200" dirty="0">
                <a:solidFill>
                  <a:schemeClr val="bg1"/>
                </a:solidFill>
                <a:effectLst>
                  <a:glow rad="711200">
                    <a:schemeClr val="accent1">
                      <a:alpha val="65000"/>
                    </a:schemeClr>
                  </a:glow>
                </a:effectLst>
              </a:rPr>
              <a:t>Организовать сбор и хранение данных о пользователях и олимпиадах и функции для оперирования ими.</a:t>
            </a:r>
          </a:p>
          <a:p>
            <a:pPr marL="514350" indent="-514350">
              <a:buAutoNum type="arabicPeriod"/>
            </a:pPr>
            <a:r>
              <a:rPr lang="ru-RU" sz="3200" dirty="0">
                <a:solidFill>
                  <a:schemeClr val="bg1"/>
                </a:solidFill>
                <a:effectLst>
                  <a:glow rad="711200">
                    <a:schemeClr val="accent1">
                      <a:alpha val="65000"/>
                    </a:schemeClr>
                  </a:glow>
                </a:effectLst>
              </a:rPr>
              <a:t>Создать бота в </a:t>
            </a:r>
            <a:r>
              <a:rPr lang="ru-RU" sz="3200" dirty="0" err="1">
                <a:solidFill>
                  <a:schemeClr val="bg1"/>
                </a:solidFill>
                <a:effectLst>
                  <a:glow rad="711200">
                    <a:schemeClr val="accent1">
                      <a:alpha val="65000"/>
                    </a:schemeClr>
                  </a:glow>
                </a:effectLst>
              </a:rPr>
              <a:t>телеграме</a:t>
            </a:r>
            <a:r>
              <a:rPr lang="ru-RU" sz="3200" dirty="0">
                <a:solidFill>
                  <a:schemeClr val="bg1"/>
                </a:solidFill>
                <a:effectLst>
                  <a:glow rad="711200">
                    <a:schemeClr val="accent1">
                      <a:alpha val="65000"/>
                    </a:schemeClr>
                  </a:glow>
                </a:effectLst>
              </a:rPr>
              <a:t>, который позволит взаимодействовать пользователю с программой.</a:t>
            </a:r>
          </a:p>
          <a:p>
            <a:pPr marL="514350" indent="-514350">
              <a:buAutoNum type="arabicPeriod"/>
            </a:pPr>
            <a:r>
              <a:rPr lang="ru-RU" sz="3200" dirty="0">
                <a:solidFill>
                  <a:schemeClr val="bg1"/>
                </a:solidFill>
                <a:effectLst>
                  <a:glow rad="711200">
                    <a:schemeClr val="accent1">
                      <a:alpha val="65000"/>
                    </a:schemeClr>
                  </a:glow>
                </a:effectLst>
              </a:rPr>
              <a:t>Разместить бот на хостинге.</a:t>
            </a:r>
          </a:p>
        </p:txBody>
      </p:sp>
    </p:spTree>
    <p:extLst>
      <p:ext uri="{BB962C8B-B14F-4D97-AF65-F5344CB8AC3E}">
        <p14:creationId xmlns:p14="http://schemas.microsoft.com/office/powerpoint/2010/main" val="1688989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E1406C2-FCA9-40AC-B6A6-9EAE8B03F71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  <a14:imgEffect>
                      <a14:colorTemperature colorTemp="6783"/>
                    </a14:imgEffect>
                    <a14:imgEffect>
                      <a14:saturation sat="105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rcRect t="10018" b="-1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CCF1203-3FC7-42DA-8D3D-781C7B0FE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sz="6000" b="1" dirty="0">
                <a:solidFill>
                  <a:schemeClr val="bg1"/>
                </a:solidFill>
                <a:effectLst>
                  <a:glow rad="647700">
                    <a:schemeClr val="accent1">
                      <a:alpha val="54000"/>
                    </a:schemeClr>
                  </a:glow>
                </a:effectLst>
              </a:rPr>
              <a:t>Архитектура</a:t>
            </a:r>
            <a:r>
              <a:rPr lang="en-US" sz="6000" b="1" dirty="0">
                <a:solidFill>
                  <a:schemeClr val="bg1"/>
                </a:solidFill>
                <a:effectLst>
                  <a:glow rad="647700">
                    <a:schemeClr val="accent1">
                      <a:alpha val="54000"/>
                    </a:schemeClr>
                  </a:glow>
                </a:effectLst>
              </a:rPr>
              <a:t>. </a:t>
            </a:r>
            <a:r>
              <a:rPr lang="ru-RU" sz="6000" b="1" dirty="0">
                <a:solidFill>
                  <a:schemeClr val="bg1"/>
                </a:solidFill>
                <a:effectLst>
                  <a:glow rad="647700">
                    <a:schemeClr val="accent1">
                      <a:alpha val="54000"/>
                    </a:schemeClr>
                  </a:glow>
                </a:effectLst>
              </a:rPr>
              <a:t>База данных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95D6AC2D-06F7-49D9-BEC2-98BB930031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2240223" y="1690688"/>
            <a:ext cx="7711553" cy="464899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013544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E1406C2-FCA9-40AC-B6A6-9EAE8B03F71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6783"/>
                    </a14:imgEffect>
                    <a14:imgEffect>
                      <a14:saturation sat="105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rcRect t="10018" b="-1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8D7F3F0-D923-4C0F-9B2B-B0ACC58C3F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sz="6000" b="1" dirty="0">
                <a:solidFill>
                  <a:schemeClr val="bg1"/>
                </a:solidFill>
                <a:effectLst>
                  <a:glow rad="647700">
                    <a:schemeClr val="accent1">
                      <a:alpha val="54000"/>
                    </a:schemeClr>
                  </a:glow>
                </a:effectLst>
              </a:rPr>
              <a:t>Получение данных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925D7B0-FC13-4DD4-987F-8967D81E1A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8188" y="1845334"/>
            <a:ext cx="4133850" cy="445545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ru-RU" sz="3200" dirty="0">
                <a:solidFill>
                  <a:schemeClr val="bg1"/>
                </a:solidFill>
                <a:effectLst>
                  <a:glow rad="711200">
                    <a:schemeClr val="accent1">
                      <a:alpha val="65000"/>
                    </a:schemeClr>
                  </a:glow>
                </a:effectLst>
              </a:rPr>
              <a:t>Получение данных идёт с сайта </a:t>
            </a:r>
            <a:r>
              <a:rPr lang="en-US" sz="3200" dirty="0">
                <a:solidFill>
                  <a:schemeClr val="bg1"/>
                </a:solidFill>
                <a:effectLst>
                  <a:glow rad="711200">
                    <a:schemeClr val="accent1">
                      <a:alpha val="65000"/>
                    </a:schemeClr>
                  </a:glow>
                </a:effectLst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https://olimpiada.ru</a:t>
            </a:r>
            <a:endParaRPr lang="en-US" sz="3200" dirty="0">
              <a:solidFill>
                <a:schemeClr val="bg1"/>
              </a:solidFill>
              <a:effectLst>
                <a:glow rad="711200">
                  <a:schemeClr val="accent1">
                    <a:alpha val="65000"/>
                  </a:schemeClr>
                </a:glow>
              </a:effectLst>
            </a:endParaRPr>
          </a:p>
          <a:p>
            <a:pPr marL="0" indent="0">
              <a:buNone/>
            </a:pPr>
            <a:endParaRPr lang="en-US" sz="3200" dirty="0">
              <a:solidFill>
                <a:schemeClr val="bg1"/>
              </a:solidFill>
              <a:effectLst>
                <a:glow rad="711200">
                  <a:schemeClr val="accent1">
                    <a:alpha val="65000"/>
                  </a:schemeClr>
                </a:glow>
              </a:effectLst>
            </a:endParaRPr>
          </a:p>
          <a:p>
            <a:pPr marL="0" indent="0">
              <a:buNone/>
            </a:pPr>
            <a:r>
              <a:rPr lang="ru-RU" sz="3200" dirty="0">
                <a:solidFill>
                  <a:schemeClr val="bg1"/>
                </a:solidFill>
                <a:effectLst>
                  <a:glow rad="711200">
                    <a:schemeClr val="accent1">
                      <a:alpha val="65000"/>
                    </a:schemeClr>
                  </a:glow>
                </a:effectLst>
              </a:rPr>
              <a:t>С помощью парсера происходит считывание информации об олимпиадах. После этого происходит их загрузка в базу данных.</a:t>
            </a:r>
            <a:endParaRPr lang="en-US" sz="3200" dirty="0">
              <a:solidFill>
                <a:schemeClr val="bg1"/>
              </a:solidFill>
              <a:effectLst>
                <a:glow rad="711200">
                  <a:schemeClr val="accent1">
                    <a:alpha val="65000"/>
                  </a:schemeClr>
                </a:glow>
              </a:effectLst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5E91A43-76C9-4FD9-B7B6-8D03174498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29225" y="2207418"/>
            <a:ext cx="6487194" cy="3198547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600631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E1406C2-FCA9-40AC-B6A6-9EAE8B03F71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6783"/>
                    </a14:imgEffect>
                    <a14:imgEffect>
                      <a14:saturation sat="105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rcRect t="10018" b="-1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F43C96A-9148-4EC3-90E1-83BBA0DED0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sz="6000" b="1" dirty="0">
                <a:solidFill>
                  <a:schemeClr val="bg1"/>
                </a:solidFill>
                <a:effectLst>
                  <a:glow rad="647700">
                    <a:schemeClr val="accent1">
                      <a:alpha val="54000"/>
                    </a:schemeClr>
                  </a:glow>
                </a:effectLst>
              </a:rPr>
              <a:t>Архитектура. Бот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2C49656-E73D-4E8C-992F-C9693D00E2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5362" y="2197100"/>
            <a:ext cx="4998244" cy="4351338"/>
          </a:xfrm>
        </p:spPr>
        <p:txBody>
          <a:bodyPr/>
          <a:lstStyle/>
          <a:p>
            <a:pPr marL="0" indent="0">
              <a:buNone/>
            </a:pPr>
            <a:r>
              <a:rPr lang="ru-RU" sz="3000" dirty="0">
                <a:solidFill>
                  <a:schemeClr val="bg1"/>
                </a:solidFill>
                <a:effectLst>
                  <a:glow rad="711200">
                    <a:schemeClr val="accent1">
                      <a:alpha val="65000"/>
                    </a:schemeClr>
                  </a:glow>
                </a:effectLst>
              </a:rPr>
              <a:t>Запоминает ваши предпочтения и напоминает о предстоящих олимпиадах за три дня, в день начала и за три дня до конца этапа.</a:t>
            </a:r>
          </a:p>
          <a:p>
            <a:pPr marL="0" indent="0">
              <a:buNone/>
            </a:pPr>
            <a:endParaRPr lang="ru-RU" sz="3000" dirty="0">
              <a:solidFill>
                <a:schemeClr val="bg1"/>
              </a:solidFill>
              <a:effectLst>
                <a:glow rad="711200">
                  <a:schemeClr val="accent1">
                    <a:alpha val="65000"/>
                  </a:schemeClr>
                </a:glow>
              </a:effectLst>
            </a:endParaRPr>
          </a:p>
          <a:p>
            <a:pPr marL="0" indent="0">
              <a:buNone/>
            </a:pPr>
            <a:r>
              <a:rPr lang="ru-RU" sz="3000" dirty="0">
                <a:solidFill>
                  <a:schemeClr val="bg1"/>
                </a:solidFill>
                <a:effectLst>
                  <a:glow rad="711200">
                    <a:schemeClr val="accent1">
                      <a:alpha val="65000"/>
                    </a:schemeClr>
                  </a:glow>
                </a:effectLst>
              </a:rPr>
              <a:t>Реализованы 6 команд.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65A784C-33C1-40CE-A633-B1B27CFC597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728" t="23646" r="11911" b="20938"/>
          <a:stretch/>
        </p:blipFill>
        <p:spPr>
          <a:xfrm>
            <a:off x="8029574" y="1620371"/>
            <a:ext cx="3271838" cy="455659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105454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E1406C2-FCA9-40AC-B6A6-9EAE8B03F71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6783"/>
                    </a14:imgEffect>
                    <a14:imgEffect>
                      <a14:saturation sat="105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rcRect t="10018" b="-1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A813507-3A72-47A5-BFD6-CD41C06C23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sz="6000" b="1" dirty="0">
                <a:solidFill>
                  <a:schemeClr val="bg1"/>
                </a:solidFill>
                <a:effectLst>
                  <a:glow rad="647700">
                    <a:schemeClr val="accent1">
                      <a:alpha val="54000"/>
                    </a:schemeClr>
                  </a:glow>
                </a:effectLst>
              </a:rPr>
              <a:t>Команды и функции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BEC4E46-86F3-433A-962A-4EA8121AF8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05449" cy="4351338"/>
          </a:xfrm>
        </p:spPr>
        <p:txBody>
          <a:bodyPr>
            <a:normAutofit lnSpcReduction="10000"/>
          </a:bodyPr>
          <a:lstStyle/>
          <a:p>
            <a:r>
              <a:rPr lang="en-US" sz="3000" dirty="0">
                <a:solidFill>
                  <a:schemeClr val="bg1"/>
                </a:solidFill>
                <a:effectLst>
                  <a:glow rad="711200">
                    <a:schemeClr val="accent1">
                      <a:alpha val="65000"/>
                    </a:schemeClr>
                  </a:glow>
                </a:effectLst>
              </a:rPr>
              <a:t>/start – </a:t>
            </a:r>
            <a:r>
              <a:rPr lang="ru-RU" sz="3000" dirty="0">
                <a:solidFill>
                  <a:schemeClr val="bg1"/>
                </a:solidFill>
                <a:effectLst>
                  <a:glow rad="711200">
                    <a:schemeClr val="accent1">
                      <a:alpha val="65000"/>
                    </a:schemeClr>
                  </a:glow>
                </a:effectLst>
              </a:rPr>
              <a:t>запустить бот</a:t>
            </a:r>
          </a:p>
          <a:p>
            <a:endParaRPr lang="ru-RU" sz="3000" dirty="0">
              <a:solidFill>
                <a:schemeClr val="bg1"/>
              </a:solidFill>
              <a:effectLst>
                <a:glow rad="711200">
                  <a:schemeClr val="accent1">
                    <a:alpha val="65000"/>
                  </a:schemeClr>
                </a:glow>
              </a:effectLst>
            </a:endParaRPr>
          </a:p>
          <a:p>
            <a:r>
              <a:rPr lang="en-US" sz="3000" dirty="0">
                <a:solidFill>
                  <a:schemeClr val="bg1"/>
                </a:solidFill>
                <a:effectLst>
                  <a:glow rad="711200">
                    <a:schemeClr val="accent1">
                      <a:alpha val="65000"/>
                    </a:schemeClr>
                  </a:glow>
                </a:effectLst>
              </a:rPr>
              <a:t>/help – </a:t>
            </a:r>
            <a:r>
              <a:rPr lang="ru-RU" sz="3000" dirty="0">
                <a:solidFill>
                  <a:schemeClr val="bg1"/>
                </a:solidFill>
                <a:effectLst>
                  <a:glow rad="711200">
                    <a:schemeClr val="accent1">
                      <a:alpha val="65000"/>
                    </a:schemeClr>
                  </a:glow>
                </a:effectLst>
              </a:rPr>
              <a:t>описание команд</a:t>
            </a:r>
          </a:p>
          <a:p>
            <a:endParaRPr lang="ru-RU" sz="3000" dirty="0">
              <a:solidFill>
                <a:schemeClr val="bg1"/>
              </a:solidFill>
              <a:effectLst>
                <a:glow rad="711200">
                  <a:schemeClr val="accent1">
                    <a:alpha val="65000"/>
                  </a:schemeClr>
                </a:glow>
              </a:effectLst>
            </a:endParaRPr>
          </a:p>
          <a:p>
            <a:r>
              <a:rPr lang="en-US" sz="3000" dirty="0">
                <a:solidFill>
                  <a:schemeClr val="bg1"/>
                </a:solidFill>
                <a:effectLst>
                  <a:glow rad="711200">
                    <a:schemeClr val="accent1">
                      <a:alpha val="65000"/>
                    </a:schemeClr>
                  </a:glow>
                </a:effectLst>
              </a:rPr>
              <a:t>/find – </a:t>
            </a:r>
            <a:r>
              <a:rPr lang="ru-RU" sz="3000" dirty="0">
                <a:solidFill>
                  <a:schemeClr val="bg1"/>
                </a:solidFill>
                <a:effectLst>
                  <a:glow rad="711200">
                    <a:schemeClr val="accent1">
                      <a:alpha val="65000"/>
                    </a:schemeClr>
                  </a:glow>
                </a:effectLst>
              </a:rPr>
              <a:t>поиск олимпиад по фильтрам</a:t>
            </a:r>
          </a:p>
          <a:p>
            <a:endParaRPr lang="ru-RU" sz="3000" dirty="0">
              <a:solidFill>
                <a:schemeClr val="bg1"/>
              </a:solidFill>
              <a:effectLst>
                <a:glow rad="711200">
                  <a:schemeClr val="accent1">
                    <a:alpha val="65000"/>
                  </a:schemeClr>
                </a:glow>
              </a:effectLst>
            </a:endParaRPr>
          </a:p>
          <a:p>
            <a:r>
              <a:rPr lang="en-US" sz="3000" dirty="0">
                <a:solidFill>
                  <a:schemeClr val="bg1"/>
                </a:solidFill>
                <a:effectLst>
                  <a:glow rad="711200">
                    <a:schemeClr val="accent1">
                      <a:alpha val="65000"/>
                    </a:schemeClr>
                  </a:glow>
                </a:effectLst>
              </a:rPr>
              <a:t>/add – </a:t>
            </a:r>
            <a:r>
              <a:rPr lang="ru-RU" sz="3000" dirty="0">
                <a:solidFill>
                  <a:schemeClr val="bg1"/>
                </a:solidFill>
                <a:effectLst>
                  <a:glow rad="711200">
                    <a:schemeClr val="accent1">
                      <a:alpha val="65000"/>
                    </a:schemeClr>
                  </a:glow>
                </a:effectLst>
              </a:rPr>
              <a:t>быстрое добавление олимпиады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A34163-C685-4362-9BF1-44460F302003}"/>
              </a:ext>
            </a:extLst>
          </p:cNvPr>
          <p:cNvSpPr txBox="1"/>
          <p:nvPr/>
        </p:nvSpPr>
        <p:spPr>
          <a:xfrm>
            <a:off x="6343649" y="1830388"/>
            <a:ext cx="536495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chemeClr val="bg1"/>
                </a:solidFill>
                <a:effectLst>
                  <a:glow rad="711200">
                    <a:schemeClr val="accent1">
                      <a:alpha val="65000"/>
                    </a:schemeClr>
                  </a:glow>
                </a:effectLst>
              </a:rPr>
              <a:t>/unset – </a:t>
            </a:r>
            <a:r>
              <a:rPr lang="ru-RU" sz="3000" dirty="0">
                <a:solidFill>
                  <a:schemeClr val="bg1"/>
                </a:solidFill>
                <a:effectLst>
                  <a:glow rad="711200">
                    <a:schemeClr val="accent1">
                      <a:alpha val="65000"/>
                    </a:schemeClr>
                  </a:glow>
                </a:effectLst>
              </a:rPr>
              <a:t>удалить напоминание по названию олимпиады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ru-RU" sz="3000" dirty="0">
              <a:solidFill>
                <a:schemeClr val="bg1"/>
              </a:solidFill>
              <a:effectLst>
                <a:glow rad="711200">
                  <a:schemeClr val="accent1">
                    <a:alpha val="65000"/>
                  </a:schemeClr>
                </a:glo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chemeClr val="bg1"/>
                </a:solidFill>
                <a:effectLst>
                  <a:glow rad="711200">
                    <a:schemeClr val="accent1">
                      <a:alpha val="65000"/>
                    </a:schemeClr>
                  </a:glow>
                </a:effectLst>
              </a:rPr>
              <a:t>/</a:t>
            </a:r>
            <a:r>
              <a:rPr lang="en-US" sz="3000" dirty="0" err="1">
                <a:solidFill>
                  <a:schemeClr val="bg1"/>
                </a:solidFill>
                <a:effectLst>
                  <a:glow rad="711200">
                    <a:schemeClr val="accent1">
                      <a:alpha val="65000"/>
                    </a:schemeClr>
                  </a:glow>
                </a:effectLst>
              </a:rPr>
              <a:t>unset_all</a:t>
            </a:r>
            <a:r>
              <a:rPr lang="en-US" sz="3000" dirty="0">
                <a:solidFill>
                  <a:schemeClr val="bg1"/>
                </a:solidFill>
                <a:effectLst>
                  <a:glow rad="711200">
                    <a:schemeClr val="accent1">
                      <a:alpha val="65000"/>
                    </a:schemeClr>
                  </a:glow>
                </a:effectLst>
              </a:rPr>
              <a:t> – </a:t>
            </a:r>
            <a:r>
              <a:rPr lang="ru-RU" sz="3000" dirty="0">
                <a:solidFill>
                  <a:schemeClr val="bg1"/>
                </a:solidFill>
                <a:effectLst>
                  <a:glow rad="711200">
                    <a:schemeClr val="accent1">
                      <a:alpha val="65000"/>
                    </a:schemeClr>
                  </a:glow>
                </a:effectLst>
              </a:rPr>
              <a:t>удалить все напоминания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ru-RU" sz="3000" dirty="0">
              <a:solidFill>
                <a:schemeClr val="bg1"/>
              </a:solidFill>
              <a:effectLst>
                <a:glow rad="711200">
                  <a:schemeClr val="accent1">
                    <a:alpha val="65000"/>
                  </a:schemeClr>
                </a:glo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chemeClr val="bg1"/>
                </a:solidFill>
                <a:effectLst>
                  <a:glow rad="711200">
                    <a:schemeClr val="accent1">
                      <a:alpha val="65000"/>
                    </a:schemeClr>
                  </a:glow>
                </a:effectLst>
              </a:rPr>
              <a:t>/stop – </a:t>
            </a:r>
            <a:r>
              <a:rPr lang="ru-RU" sz="3000" dirty="0">
                <a:solidFill>
                  <a:schemeClr val="bg1"/>
                </a:solidFill>
                <a:effectLst>
                  <a:glow rad="711200">
                    <a:schemeClr val="accent1">
                      <a:alpha val="65000"/>
                    </a:schemeClr>
                  </a:glow>
                </a:effectLst>
              </a:rPr>
              <a:t>прерывание действия</a:t>
            </a:r>
          </a:p>
        </p:txBody>
      </p:sp>
    </p:spTree>
    <p:extLst>
      <p:ext uri="{BB962C8B-B14F-4D97-AF65-F5344CB8AC3E}">
        <p14:creationId xmlns:p14="http://schemas.microsoft.com/office/powerpoint/2010/main" val="25109977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E1406C2-FCA9-40AC-B6A6-9EAE8B03F71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6783"/>
                    </a14:imgEffect>
                    <a14:imgEffect>
                      <a14:saturation sat="105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rcRect t="10018" b="-1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Объект 4">
            <a:extLst>
              <a:ext uri="{FF2B5EF4-FFF2-40B4-BE49-F238E27FC236}">
                <a16:creationId xmlns:a16="http://schemas.microsoft.com/office/drawing/2014/main" id="{988ADBEF-7BC8-4DF9-B7F3-54F77B39B5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b="2572"/>
          <a:stretch/>
        </p:blipFill>
        <p:spPr>
          <a:xfrm>
            <a:off x="1066721" y="653653"/>
            <a:ext cx="10058558" cy="5550694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81205914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Стандартная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417</TotalTime>
  <Words>189</Words>
  <Application>Microsoft Office PowerPoint</Application>
  <PresentationFormat>Широкоэкранный</PresentationFormat>
  <Paragraphs>37</Paragraphs>
  <Slides>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Тема Office</vt:lpstr>
      <vt:lpstr>Olympics reminder</vt:lpstr>
      <vt:lpstr>Идея проекта</vt:lpstr>
      <vt:lpstr>Цель и задачи</vt:lpstr>
      <vt:lpstr>Архитектура. База данных</vt:lpstr>
      <vt:lpstr>Получение данных</vt:lpstr>
      <vt:lpstr>Архитектура. Бот</vt:lpstr>
      <vt:lpstr>Команды и функции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Olympics reminder</dc:title>
  <dc:creator>Лиза</dc:creator>
  <cp:lastModifiedBy>Лиза</cp:lastModifiedBy>
  <cp:revision>21</cp:revision>
  <dcterms:created xsi:type="dcterms:W3CDTF">2023-04-23T08:50:55Z</dcterms:created>
  <dcterms:modified xsi:type="dcterms:W3CDTF">2023-04-23T15:48:33Z</dcterms:modified>
</cp:coreProperties>
</file>